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6" r:id="rId3"/>
    <p:sldId id="257" r:id="rId4"/>
    <p:sldId id="263" r:id="rId5"/>
    <p:sldId id="260" r:id="rId6"/>
    <p:sldId id="259" r:id="rId7"/>
    <p:sldId id="264" r:id="rId8"/>
    <p:sldId id="265" r:id="rId9"/>
    <p:sldId id="262" r:id="rId10"/>
  </p:sldIdLst>
  <p:sldSz cx="12188825" cy="6858000"/>
  <p:notesSz cx="7010400" cy="9271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2DCF2"/>
    <a:srgbClr val="B2B2B2"/>
    <a:srgbClr val="A6A6A6"/>
    <a:srgbClr val="4D4D4D"/>
    <a:srgbClr val="00539B"/>
    <a:srgbClr val="5D87A1"/>
    <a:srgbClr val="B30838"/>
    <a:srgbClr val="611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115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-3540" y="-114"/>
      </p:cViewPr>
      <p:guideLst>
        <p:guide orient="horz" pos="2920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1C11E-1A00-48AF-8C08-97C362C67874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DF9B-F3F5-4382-A25B-4EAA3B410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95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C7BB64C-82E2-466C-9C50-B2DA6307AB11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9691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18" tIns="46510" rIns="93018" bIns="465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03725"/>
            <a:ext cx="5608320" cy="4171950"/>
          </a:xfrm>
          <a:prstGeom prst="rect">
            <a:avLst/>
          </a:prstGeom>
        </p:spPr>
        <p:txBody>
          <a:bodyPr vert="horz" lIns="93018" tIns="46510" rIns="93018" bIns="4651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A778FBA5-F957-4CE9-A734-9CFA9C4F56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0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108076" y="3011559"/>
            <a:ext cx="9972674" cy="179222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1108076" y="1385454"/>
            <a:ext cx="9972674" cy="1294671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 smtClean="0"/>
            </a:lvl1pPr>
          </a:lstStyle>
          <a:p>
            <a:r>
              <a:rPr lang="en-US" smtClean="0"/>
              <a:t>Click to edit Master title style</a:t>
            </a:r>
            <a:endParaRPr dirty="0" smtClean="0"/>
          </a:p>
        </p:txBody>
      </p:sp>
      <p:cxnSp>
        <p:nvCxnSpPr>
          <p:cNvPr id="12" name="Straight Connector 12"/>
          <p:cNvCxnSpPr>
            <a:cxnSpLocks noChangeShapeType="1"/>
          </p:cNvCxnSpPr>
          <p:nvPr userDrawn="1"/>
        </p:nvCxnSpPr>
        <p:spPr bwMode="auto">
          <a:xfrm>
            <a:off x="0" y="950913"/>
            <a:ext cx="12188825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0" y="6354186"/>
            <a:ext cx="12188825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80277" y="5111496"/>
            <a:ext cx="3428272" cy="3452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86193" y="1700213"/>
            <a:ext cx="8604125" cy="39433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758" y="5706497"/>
            <a:ext cx="8605310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791758" y="1249252"/>
            <a:ext cx="8605310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2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3" y="1293094"/>
            <a:ext cx="5317368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6218828" y="1293094"/>
            <a:ext cx="5317368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1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2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53710" y="145148"/>
            <a:ext cx="9681406" cy="4644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253710" y="593819"/>
            <a:ext cx="9681317" cy="296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240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2" y="1680754"/>
            <a:ext cx="10915522" cy="4442955"/>
          </a:xfrm>
          <a:prstGeom prst="rect">
            <a:avLst/>
          </a:prstGeom>
        </p:spPr>
        <p:txBody>
          <a:bodyPr anchor="t" anchorCtr="1"/>
          <a:lstStyle>
            <a:lvl1pPr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2648" y="1768104"/>
            <a:ext cx="7958522" cy="37737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2648" y="5603133"/>
            <a:ext cx="7958522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2112648" y="1312860"/>
            <a:ext cx="7958522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4841" y="1828800"/>
            <a:ext cx="7581449" cy="33432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5877" y="5229437"/>
            <a:ext cx="7581449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315877" y="1368517"/>
            <a:ext cx="7581449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3710" y="101601"/>
            <a:ext cx="9681406" cy="81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8" name="Straight Connector 12"/>
          <p:cNvCxnSpPr>
            <a:cxnSpLocks noChangeShapeType="1"/>
          </p:cNvCxnSpPr>
          <p:nvPr/>
        </p:nvCxnSpPr>
        <p:spPr bwMode="auto">
          <a:xfrm>
            <a:off x="0" y="950913"/>
            <a:ext cx="12188825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0" y="6354186"/>
            <a:ext cx="12188825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10" name="Rectangle 1032"/>
          <p:cNvSpPr>
            <a:spLocks noChangeArrowheads="1"/>
          </p:cNvSpPr>
          <p:nvPr/>
        </p:nvSpPr>
        <p:spPr bwMode="auto">
          <a:xfrm>
            <a:off x="429270" y="6451134"/>
            <a:ext cx="1450470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0" bIns="0"/>
          <a:lstStyle/>
          <a:p>
            <a:pPr>
              <a:defRPr/>
            </a:pPr>
            <a:r>
              <a:rPr lang="en-US" sz="700" dirty="0" smtClean="0">
                <a:solidFill>
                  <a:srgbClr val="000000"/>
                </a:solidFill>
                <a:cs typeface="Arial" pitchFamily="34" charset="0"/>
              </a:rPr>
              <a:t>SEVIR - </a:t>
            </a:r>
            <a:fld id="{6A829F23-F466-44AA-A5B9-24580D3A690E}" type="slidenum">
              <a:rPr lang="en-US" sz="7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7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sz="700" dirty="0" smtClean="0">
                <a:solidFill>
                  <a:srgbClr val="000000"/>
                </a:solidFill>
                <a:cs typeface="Arial" pitchFamily="34" charset="0"/>
              </a:rPr>
              <a:t>MSV  12/16/19</a:t>
            </a:r>
          </a:p>
        </p:txBody>
      </p:sp>
      <p:pic>
        <p:nvPicPr>
          <p:cNvPr id="8" name="Content Placeholder 3" descr="LL_Logo_alone_blue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487553" y="246889"/>
            <a:ext cx="548524" cy="531083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9681997" y="6473952"/>
            <a:ext cx="2007097" cy="2282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94" r:id="rId3"/>
    <p:sldLayoutId id="2147483689" r:id="rId4"/>
    <p:sldLayoutId id="2147483695" r:id="rId5"/>
    <p:sldLayoutId id="2147483692" r:id="rId6"/>
    <p:sldLayoutId id="2147483693" r:id="rId7"/>
    <p:sldLayoutId id="2147483676" r:id="rId8"/>
    <p:sldLayoutId id="2147483690" r:id="rId9"/>
    <p:sldLayoutId id="2147483691" r:id="rId10"/>
  </p:sldLayoutIdLst>
  <p:txStyles>
    <p:titleStyle>
      <a:lvl1pPr algn="ctr" eaLnBrk="1" hangingPunct="1">
        <a:lnSpc>
          <a:spcPts val="28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33363" indent="-233363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2000" b="1">
          <a:latin typeface="Arial" pitchFamily="34" charset="0"/>
          <a:cs typeface="Arial" pitchFamily="34" charset="0"/>
        </a:defRPr>
      </a:lvl1pPr>
      <a:lvl2pPr marL="509588" indent="-22542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–"/>
        <a:defRPr sz="2000" b="1">
          <a:latin typeface="Arial" pitchFamily="34" charset="0"/>
          <a:cs typeface="Arial" pitchFamily="34" charset="0"/>
        </a:defRPr>
      </a:lvl2pPr>
      <a:lvl3pPr marL="854075" indent="-22383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600" b="1">
          <a:latin typeface="Arial" pitchFamily="34" charset="0"/>
          <a:cs typeface="Arial" pitchFamily="34" charset="0"/>
        </a:defRPr>
      </a:lvl3pPr>
      <a:lvl4pPr marL="1035050" indent="-18097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Courier New" pitchFamily="49" charset="0"/>
        <a:buChar char="o"/>
        <a:defRPr sz="1400" b="1">
          <a:latin typeface="Arial" pitchFamily="34" charset="0"/>
          <a:cs typeface="Arial" pitchFamily="34" charset="0"/>
        </a:defRPr>
      </a:lvl4pPr>
      <a:lvl5pPr marL="796925" indent="0" algn="l" eaLnBrk="1" hangingPunct="1">
        <a:spcBef>
          <a:spcPts val="600"/>
        </a:spcBef>
        <a:defRPr sz="1600" b="1">
          <a:latin typeface="Arial" pitchFamily="34" charset="0"/>
          <a:cs typeface="Arial" pitchFamily="34" charset="0"/>
        </a:defRPr>
      </a:lvl5pPr>
      <a:lvl6pPr marL="1147763" indent="0" algn="l" eaLnBrk="1" hangingPunct="1">
        <a:spcBef>
          <a:spcPts val="600"/>
        </a:spcBef>
        <a:defRPr sz="1400" b="1">
          <a:latin typeface="Arial" pitchFamily="34" charset="0"/>
          <a:cs typeface="Arial" pitchFamily="34" charset="0"/>
        </a:defRPr>
      </a:lvl6pPr>
      <a:lvl7pPr marL="1319213" indent="-17938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2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ncdc.noaa.gov/stormeve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smtClean="0"/>
              <a:t>Mark Veillette</a:t>
            </a:r>
          </a:p>
          <a:p>
            <a:endParaRPr lang="en-US" sz="2000" dirty="0" smtClean="0"/>
          </a:p>
          <a:p>
            <a:r>
              <a:rPr lang="en-US" sz="2000" dirty="0" smtClean="0"/>
              <a:t>Nov 13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2019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SEVIR: Storm </a:t>
            </a:r>
            <a:r>
              <a:rPr lang="en-US" dirty="0" err="1" smtClean="0"/>
              <a:t>EVent</a:t>
            </a:r>
            <a:r>
              <a:rPr lang="en-US" dirty="0" smtClean="0"/>
              <a:t> </a:t>
            </a:r>
            <a:r>
              <a:rPr lang="en-US" dirty="0" err="1" smtClean="0"/>
              <a:t>ImageRy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12394" y="6461356"/>
            <a:ext cx="61640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DISTRIBUTION STATEMENT A. Approved for public release: distribution unlimited.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5887" y="1536174"/>
            <a:ext cx="6877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ctr"/>
            <a:r>
              <a:rPr lang="en-US" sz="1600" b="1" dirty="0"/>
              <a:t>This material is based upon work supported by the Federal Aviation Administration under Air Force Contract No. FA8702-15-D-0001. Any opinions, findings, conclusions or recommendations expressed in this material are those of the author(s) and do not necessarily reflect the views of the Federal Aviation Administration.</a:t>
            </a:r>
          </a:p>
          <a:p>
            <a:pPr algn="just" fontAlgn="ctr"/>
            <a:endParaRPr lang="en-US" sz="1600" b="1" dirty="0"/>
          </a:p>
          <a:p>
            <a:pPr algn="just" fontAlgn="ctr"/>
            <a:r>
              <a:rPr lang="en-US" sz="1600" b="1" dirty="0"/>
              <a:t>© </a:t>
            </a:r>
            <a:r>
              <a:rPr lang="en-US" sz="1600" b="1" dirty="0" smtClean="0"/>
              <a:t>2020 </a:t>
            </a:r>
            <a:r>
              <a:rPr lang="en-US" sz="1600" b="1" dirty="0"/>
              <a:t>Massachusetts Institute of Technology.</a:t>
            </a:r>
          </a:p>
          <a:p>
            <a:pPr algn="just" fontAlgn="ctr"/>
            <a:endParaRPr lang="en-US" sz="1600" b="1" dirty="0"/>
          </a:p>
          <a:p>
            <a:pPr algn="just" fontAlgn="ctr"/>
            <a:r>
              <a:rPr lang="en-US" sz="1600" b="1" dirty="0"/>
              <a:t>Delivered to the U.S. Government with Unlimited Rights, as defined in </a:t>
            </a:r>
            <a:r>
              <a:rPr lang="en-US" sz="1600" b="1" dirty="0" err="1"/>
              <a:t>DFARS</a:t>
            </a:r>
            <a:r>
              <a:rPr lang="en-US" sz="1600" b="1" dirty="0"/>
              <a:t> Part 252.227-7013 or 7014 (Feb 2014). Notwithstanding any copyright notice, U.S. Government rights in this work are defined by </a:t>
            </a:r>
            <a:r>
              <a:rPr lang="en-US" sz="1600" b="1" dirty="0" err="1"/>
              <a:t>DFARS</a:t>
            </a:r>
            <a:r>
              <a:rPr lang="en-US" sz="1600" b="1" dirty="0"/>
              <a:t> 252.227-7013 or </a:t>
            </a:r>
            <a:r>
              <a:rPr lang="en-US" sz="1600" b="1" dirty="0" err="1"/>
              <a:t>DFARS</a:t>
            </a:r>
            <a:r>
              <a:rPr lang="en-US" sz="1600" b="1" dirty="0"/>
              <a:t> 252.227-7014 as detailed above. Use of this work other than as specifically authorized by the U.S. Government may violate any copyrights that exist in this work.</a:t>
            </a:r>
          </a:p>
        </p:txBody>
      </p:sp>
    </p:spTree>
    <p:extLst>
      <p:ext uri="{BB962C8B-B14F-4D97-AF65-F5344CB8AC3E}">
        <p14:creationId xmlns:p14="http://schemas.microsoft.com/office/powerpoint/2010/main" val="2826063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35" y="3886821"/>
            <a:ext cx="14855895" cy="2971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69952" y="1141313"/>
                <a:ext cx="11263248" cy="4830616"/>
              </a:xfrm>
            </p:spPr>
            <p:txBody>
              <a:bodyPr/>
              <a:lstStyle/>
              <a:p>
                <a:r>
                  <a:rPr lang="en-US" sz="1800" dirty="0" smtClean="0"/>
                  <a:t>SEVIR is a dataset of approximately 15,000 spatially and temporally aligned image sequences from the GOES-16 satellite and </a:t>
                </a:r>
                <a:r>
                  <a:rPr lang="en-US" sz="1800" dirty="0" err="1" smtClean="0"/>
                  <a:t>NextGen</a:t>
                </a:r>
                <a:r>
                  <a:rPr lang="en-US" sz="1800" dirty="0" smtClean="0"/>
                  <a:t> radar mosaics.  One such sequence is shown below.</a:t>
                </a:r>
              </a:p>
              <a:p>
                <a:r>
                  <a:rPr lang="en-US" sz="1800" dirty="0" smtClean="0"/>
                  <a:t>Each sequence, or “event” in SEVIR contains a 384 km x 384 km region spanning a 4 hours and containing one of more of the following:</a:t>
                </a:r>
              </a:p>
              <a:p>
                <a:pPr lvl="1"/>
                <a:r>
                  <a:rPr lang="en-US" sz="1600" dirty="0" smtClean="0"/>
                  <a:t>Digital Vertically Integrated Liquid (VIL) extracted from the </a:t>
                </a:r>
                <a:r>
                  <a:rPr lang="en-US" sz="1600" dirty="0" err="1" smtClean="0"/>
                  <a:t>NextGen</a:t>
                </a:r>
                <a:r>
                  <a:rPr lang="en-US" sz="1600" dirty="0" smtClean="0"/>
                  <a:t> Weather Processor archives</a:t>
                </a:r>
              </a:p>
              <a:p>
                <a:pPr lvl="1"/>
                <a:r>
                  <a:rPr lang="en-US" sz="1600" dirty="0" smtClean="0"/>
                  <a:t>GOES-16 0.64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1600" dirty="0" smtClean="0"/>
                  <a:t>m Visible (C02), </a:t>
                </a:r>
                <a:r>
                  <a:rPr lang="en-US" sz="1600" dirty="0"/>
                  <a:t>6.9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1600" dirty="0"/>
                  <a:t>m Infrared </a:t>
                </a:r>
                <a:r>
                  <a:rPr lang="en-US" sz="1600" dirty="0" smtClean="0"/>
                  <a:t>(C09) and </a:t>
                </a:r>
                <a:r>
                  <a:rPr lang="en-US" sz="1600" dirty="0"/>
                  <a:t>10.7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1600" dirty="0"/>
                  <a:t>m </a:t>
                </a:r>
                <a:r>
                  <a:rPr lang="en-US" sz="1600" dirty="0" smtClean="0"/>
                  <a:t>Infrared (C13) imagery</a:t>
                </a:r>
              </a:p>
              <a:p>
                <a:pPr lvl="1"/>
                <a:r>
                  <a:rPr lang="en-US" sz="1600" dirty="0" smtClean="0"/>
                  <a:t>GOES-16 Geostationary Lightning Mapper flashes</a:t>
                </a:r>
              </a:p>
              <a:p>
                <a:r>
                  <a:rPr lang="en-US" sz="1800" dirty="0"/>
                  <a:t>The motivation for SEVIR is to advance Machine Learning (ML) in meteorology through interesting and labeled datasets that are “ML Ready” and easily accessible to the community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69952" y="1141313"/>
                <a:ext cx="11263248" cy="4830616"/>
              </a:xfrm>
              <a:blipFill>
                <a:blip r:embed="rId3"/>
                <a:stretch>
                  <a:fillRect l="-379" t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 </a:t>
            </a:r>
            <a:r>
              <a:rPr lang="en-US" dirty="0" err="1"/>
              <a:t>EVent</a:t>
            </a:r>
            <a:r>
              <a:rPr lang="en-US" dirty="0"/>
              <a:t> </a:t>
            </a:r>
            <a:r>
              <a:rPr lang="en-US" dirty="0" err="1" smtClean="0"/>
              <a:t>ImageRy</a:t>
            </a:r>
            <a:r>
              <a:rPr lang="en-US" dirty="0" smtClean="0"/>
              <a:t> (SEVIR) Dataset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32263" y="3886821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Sample SEVIR “Event”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196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93559" y="996690"/>
            <a:ext cx="10915522" cy="4830616"/>
          </a:xfrm>
        </p:spPr>
        <p:txBody>
          <a:bodyPr/>
          <a:lstStyle/>
          <a:p>
            <a:r>
              <a:rPr lang="en-US" sz="1600" dirty="0" smtClean="0"/>
              <a:t>SEVIR Events </a:t>
            </a:r>
            <a:r>
              <a:rPr lang="en-US" sz="1600" dirty="0"/>
              <a:t>were chosen in one of two ways:</a:t>
            </a:r>
          </a:p>
          <a:p>
            <a:pPr lvl="1"/>
            <a:r>
              <a:rPr lang="en-US" sz="1400" dirty="0"/>
              <a:t>Based on events in NOAA’s National Centers for Environmental Information (NCEI) Storm Event Database (</a:t>
            </a:r>
            <a:r>
              <a:rPr lang="en-US" sz="1400" dirty="0">
                <a:hlinkClick r:id="rId2"/>
              </a:rPr>
              <a:t>https://www.ncdc.noaa.gov/stormevents/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Or, randomly chosen in areas of NEXRAD coverage over </a:t>
            </a:r>
            <a:r>
              <a:rPr lang="en-US" sz="1400" dirty="0" smtClean="0"/>
              <a:t>CONUS</a:t>
            </a:r>
            <a:endParaRPr lang="en-US" sz="1600" dirty="0" smtClean="0"/>
          </a:p>
          <a:p>
            <a:r>
              <a:rPr lang="en-US" sz="1600" dirty="0" smtClean="0"/>
              <a:t>Events </a:t>
            </a:r>
            <a:r>
              <a:rPr lang="en-US" sz="1600" dirty="0"/>
              <a:t>listed in </a:t>
            </a:r>
            <a:r>
              <a:rPr lang="en-US" sz="1600" dirty="0" smtClean="0"/>
              <a:t>NCEI’s </a:t>
            </a:r>
            <a:r>
              <a:rPr lang="en-US" sz="1600" dirty="0"/>
              <a:t>Storm event database from 2017</a:t>
            </a:r>
            <a:r>
              <a:rPr lang="en-US" sz="1600" dirty="0" smtClean="0"/>
              <a:t>*, 2018 </a:t>
            </a:r>
            <a:r>
              <a:rPr lang="en-US" sz="1600" dirty="0"/>
              <a:t>&amp; 2019 with categories Flash Flood, Flood, Hail, Heavy Rain, Lightning, Thunderstorm Wind, or Tornado were clustered based on geographical and temporal proximity </a:t>
            </a:r>
            <a:endParaRPr lang="en-US" sz="1600" dirty="0" smtClean="0"/>
          </a:p>
          <a:p>
            <a:r>
              <a:rPr lang="en-US" sz="1600" dirty="0"/>
              <a:t>A 384 km x 384 km frame was drawn around the center of each cluster, and a 4 hour sequence of images were extracted for each </a:t>
            </a:r>
            <a:r>
              <a:rPr lang="en-US" sz="1600" dirty="0" smtClean="0"/>
              <a:t>case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SEVIR Event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4861" y="6469617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*GOES-16 data only available in 2018 &amp; 2019</a:t>
            </a:r>
            <a:endParaRPr lang="en-US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92" y="4090692"/>
            <a:ext cx="2869440" cy="20011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482" y="4090692"/>
            <a:ext cx="2869440" cy="200112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713695" y="4989262"/>
            <a:ext cx="337625" cy="203982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5716" y="3885592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Relevant Storm Reports on 7/8/2019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6277569" y="3885959"/>
            <a:ext cx="2544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Clustered Storm Reports, with Frame Outline</a:t>
            </a:r>
            <a:endParaRPr 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3996911" y="3577939"/>
            <a:ext cx="4108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75000"/>
                  </a:schemeClr>
                </a:solidFill>
              </a:rPr>
              <a:t>Example Storm Event Selection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sz="1400" b="1" dirty="0" smtClean="0">
                <a:solidFill>
                  <a:schemeClr val="bg2">
                    <a:lumMod val="75000"/>
                  </a:schemeClr>
                </a:solidFill>
              </a:rPr>
              <a:t>July 8</a:t>
            </a:r>
            <a:r>
              <a:rPr lang="en-US" sz="1400" b="1" baseline="30000" dirty="0" smtClean="0">
                <a:solidFill>
                  <a:schemeClr val="bg2">
                    <a:lumMod val="75000"/>
                  </a:schemeClr>
                </a:solidFill>
              </a:rPr>
              <a:t>th</a:t>
            </a:r>
            <a:r>
              <a:rPr lang="en-US" sz="1400" b="1" dirty="0" smtClean="0">
                <a:solidFill>
                  <a:schemeClr val="bg2">
                    <a:lumMod val="75000"/>
                  </a:schemeClr>
                </a:solidFill>
              </a:rPr>
              <a:t> 2019)</a:t>
            </a:r>
            <a:endParaRPr 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7472" y="3606800"/>
            <a:ext cx="7330068" cy="25971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8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7747" y="1191494"/>
            <a:ext cx="10915522" cy="4830616"/>
          </a:xfrm>
        </p:spPr>
        <p:txBody>
          <a:bodyPr/>
          <a:lstStyle/>
          <a:p>
            <a:r>
              <a:rPr lang="en-US" dirty="0" smtClean="0"/>
              <a:t>The SEVIR dataset consists of</a:t>
            </a:r>
          </a:p>
          <a:p>
            <a:pPr lvl="1"/>
            <a:r>
              <a:rPr lang="en-US" dirty="0" smtClean="0"/>
              <a:t>107 files in HDF5 format containing imagery </a:t>
            </a:r>
          </a:p>
          <a:p>
            <a:pPr lvl="2"/>
            <a:r>
              <a:rPr lang="en-US" dirty="0" smtClean="0"/>
              <a:t>Files separated by image type and date range for easier access </a:t>
            </a:r>
          </a:p>
          <a:p>
            <a:pPr lvl="2"/>
            <a:r>
              <a:rPr lang="en-US" dirty="0" smtClean="0"/>
              <a:t>File sizes ranging between 1GB and 20 GB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catalog containing meta data of each image, including</a:t>
            </a:r>
          </a:p>
          <a:p>
            <a:pPr lvl="2"/>
            <a:r>
              <a:rPr lang="en-US" dirty="0" smtClean="0"/>
              <a:t>Unique ID assigned to each event</a:t>
            </a:r>
          </a:p>
          <a:p>
            <a:pPr lvl="2"/>
            <a:r>
              <a:rPr lang="en-US" dirty="0" smtClean="0"/>
              <a:t>Times of each image</a:t>
            </a:r>
          </a:p>
          <a:p>
            <a:pPr lvl="2"/>
            <a:r>
              <a:rPr lang="en-US" dirty="0" err="1" smtClean="0"/>
              <a:t>Lat</a:t>
            </a:r>
            <a:r>
              <a:rPr lang="en-US" dirty="0" smtClean="0"/>
              <a:t> / </a:t>
            </a:r>
            <a:r>
              <a:rPr lang="en-US" dirty="0"/>
              <a:t>L</a:t>
            </a:r>
            <a:r>
              <a:rPr lang="en-US" dirty="0" smtClean="0"/>
              <a:t>on bounds of slice</a:t>
            </a:r>
          </a:p>
          <a:p>
            <a:pPr lvl="2"/>
            <a:r>
              <a:rPr lang="en-US" dirty="0" smtClean="0"/>
              <a:t>Map projection and image extent in projection coordinates for exact </a:t>
            </a:r>
            <a:r>
              <a:rPr lang="en-US" dirty="0" err="1" smtClean="0"/>
              <a:t>georeferencing</a:t>
            </a:r>
            <a:endParaRPr lang="en-US" dirty="0" smtClean="0"/>
          </a:p>
          <a:p>
            <a:pPr lvl="2"/>
            <a:r>
              <a:rPr lang="en-US" dirty="0" smtClean="0"/>
              <a:t>NCEI Storm Event ID and Episode ID (for non-random cases)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SEVIR File Details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6768" y="5207000"/>
            <a:ext cx="671748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Total Size of SEVIR Dataset:   ~900 GB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529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SEVIR Sample</a:t>
            </a:r>
            <a:br>
              <a:rPr lang="en-US" dirty="0" smtClean="0"/>
            </a:br>
            <a:r>
              <a:rPr lang="en-US" sz="1600" dirty="0" smtClean="0"/>
              <a:t>NCEI Event ID</a:t>
            </a:r>
            <a:r>
              <a:rPr lang="en-US" sz="1600" dirty="0"/>
              <a:t>: 772996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235" y="1016621"/>
            <a:ext cx="14855895" cy="29711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89146"/>
            <a:ext cx="10055225" cy="23213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572791"/>
            <a:ext cx="11384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Associated</a:t>
            </a:r>
          </a:p>
          <a:p>
            <a:pPr algn="ctr"/>
            <a:r>
              <a:rPr lang="en-US" sz="1400" b="1" dirty="0" smtClean="0"/>
              <a:t>NCEI </a:t>
            </a:r>
          </a:p>
          <a:p>
            <a:pPr algn="ctr"/>
            <a:r>
              <a:rPr lang="en-US" sz="1400" b="1" dirty="0" smtClean="0"/>
              <a:t>Database</a:t>
            </a:r>
          </a:p>
          <a:p>
            <a:pPr algn="ctr"/>
            <a:r>
              <a:rPr lang="en-US" sz="1400" b="1" dirty="0" smtClean="0"/>
              <a:t>Entry</a:t>
            </a:r>
            <a:endParaRPr lang="en-US" sz="1400" b="1" dirty="0"/>
          </a:p>
        </p:txBody>
      </p:sp>
      <p:sp>
        <p:nvSpPr>
          <p:cNvPr id="14" name="Right Arrow 13"/>
          <p:cNvSpPr/>
          <p:nvPr/>
        </p:nvSpPr>
        <p:spPr>
          <a:xfrm>
            <a:off x="569226" y="5526898"/>
            <a:ext cx="304800" cy="200802"/>
          </a:xfrm>
          <a:prstGeom prst="rightArrow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9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SEVIR Sample</a:t>
            </a:r>
            <a:br>
              <a:rPr lang="en-US" dirty="0" smtClean="0"/>
            </a:br>
            <a:r>
              <a:rPr lang="en-US" sz="1600" dirty="0" smtClean="0"/>
              <a:t>NCEI </a:t>
            </a:r>
            <a:r>
              <a:rPr lang="en-US" sz="1600" dirty="0"/>
              <a:t>Event ID: 835047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545" y="952816"/>
            <a:ext cx="13777915" cy="2755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10" y="3472894"/>
            <a:ext cx="10113398" cy="28904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257" y="4441083"/>
            <a:ext cx="11384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Associated</a:t>
            </a:r>
          </a:p>
          <a:p>
            <a:pPr algn="ctr"/>
            <a:r>
              <a:rPr lang="en-US" sz="1400" b="1" dirty="0" smtClean="0"/>
              <a:t>NCEI </a:t>
            </a:r>
          </a:p>
          <a:p>
            <a:pPr algn="ctr"/>
            <a:r>
              <a:rPr lang="en-US" sz="1400" b="1" dirty="0" smtClean="0"/>
              <a:t>Database</a:t>
            </a:r>
          </a:p>
          <a:p>
            <a:pPr algn="ctr"/>
            <a:r>
              <a:rPr lang="en-US" sz="1400" b="1" dirty="0" smtClean="0"/>
              <a:t>Entry</a:t>
            </a:r>
            <a:endParaRPr lang="en-US" sz="1400" b="1" dirty="0"/>
          </a:p>
        </p:txBody>
      </p:sp>
      <p:sp>
        <p:nvSpPr>
          <p:cNvPr id="7" name="Right Arrow 6"/>
          <p:cNvSpPr/>
          <p:nvPr/>
        </p:nvSpPr>
        <p:spPr>
          <a:xfrm>
            <a:off x="569226" y="5526898"/>
            <a:ext cx="304800" cy="200802"/>
          </a:xfrm>
          <a:prstGeom prst="rightArrow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7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SEVIR Samples</a:t>
            </a:r>
            <a:br>
              <a:rPr lang="en-US" dirty="0" smtClean="0"/>
            </a:br>
            <a:r>
              <a:rPr lang="en-US" sz="2000" dirty="0" smtClean="0"/>
              <a:t>Random Events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" y="1020190"/>
            <a:ext cx="12179300" cy="2435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7716"/>
            <a:ext cx="12190420" cy="24380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639" y="4395481"/>
            <a:ext cx="1386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/>
              <a:t>Random Event</a:t>
            </a:r>
          </a:p>
          <a:p>
            <a:pPr algn="ctr"/>
            <a:r>
              <a:rPr lang="en-US" sz="1050" b="1" dirty="0"/>
              <a:t>R18091517257459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639" y="2172840"/>
            <a:ext cx="1386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/>
              <a:t>Random Event</a:t>
            </a:r>
          </a:p>
          <a:p>
            <a:pPr algn="ctr"/>
            <a:r>
              <a:rPr lang="en-US" sz="1050" b="1" dirty="0"/>
              <a:t>R19101120288358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4056" y="5763576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Random Events have no associated NCEI Event ID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779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29004" y="1181582"/>
            <a:ext cx="10915522" cy="4830616"/>
          </a:xfrm>
        </p:spPr>
        <p:txBody>
          <a:bodyPr/>
          <a:lstStyle/>
          <a:p>
            <a:r>
              <a:rPr lang="en-US" dirty="0" smtClean="0"/>
              <a:t>SEVIR provides an open and reasonably sized yet statistically diverse dataset that AI and Machine learning researchers can use to improve algorithms in several research areas: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Storm object characterization</a:t>
            </a:r>
          </a:p>
          <a:p>
            <a:pPr lvl="1"/>
            <a:r>
              <a:rPr lang="en-US" dirty="0" smtClean="0"/>
              <a:t>Storm tracking</a:t>
            </a:r>
          </a:p>
          <a:p>
            <a:pPr lvl="1"/>
            <a:r>
              <a:rPr lang="en-US" dirty="0" smtClean="0"/>
              <a:t>Event analysis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hort-term forecasting (</a:t>
            </a:r>
            <a:r>
              <a:rPr lang="en-US" dirty="0" err="1" smtClean="0"/>
              <a:t>nowcasting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Synthetic storm simulation</a:t>
            </a:r>
          </a:p>
          <a:p>
            <a:pPr lvl="1"/>
            <a:r>
              <a:rPr lang="en-US" dirty="0" smtClean="0"/>
              <a:t>Forecast verification</a:t>
            </a:r>
          </a:p>
          <a:p>
            <a:pPr lvl="1"/>
            <a:r>
              <a:rPr lang="en-US" dirty="0" smtClean="0"/>
              <a:t>Many others…</a:t>
            </a:r>
          </a:p>
          <a:p>
            <a:pPr lvl="1"/>
            <a:endParaRPr lang="en-US" dirty="0"/>
          </a:p>
          <a:p>
            <a:r>
              <a:rPr lang="en-US" dirty="0" smtClean="0"/>
              <a:t>SEVIR can also be combined with other datasets, such as numerical prediction model output, to enable further capabilities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SEVIR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coln_2012_v2_16x9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Lincoln_2012_v2_16x9</Template>
  <TotalTime>39075</TotalTime>
  <Words>628</Words>
  <Application>Microsoft Office PowerPoint</Application>
  <PresentationFormat>Custom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Courier New</vt:lpstr>
      <vt:lpstr>Lincoln_2012_v2_16x9</vt:lpstr>
      <vt:lpstr>SEVIR: Storm EVent ImageRy Dataset</vt:lpstr>
      <vt:lpstr>PowerPoint Presentation</vt:lpstr>
      <vt:lpstr>Storm EVent ImageRy (SEVIR) Dataset </vt:lpstr>
      <vt:lpstr>SEVIR Event Selection</vt:lpstr>
      <vt:lpstr>SEVIR File Details</vt:lpstr>
      <vt:lpstr>SEVIR Sample NCEI Event ID: 772996</vt:lpstr>
      <vt:lpstr>SEVIR Sample NCEI Event ID: 835047</vt:lpstr>
      <vt:lpstr>SEVIR Samples Random Events</vt:lpstr>
      <vt:lpstr>SEVIR Applications</vt:lpstr>
    </vt:vector>
  </TitlesOfParts>
  <Company>MIT Lincoln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SEVR: Storm EVent Radar Image Dataset</dc:title>
  <dc:creator>Veillette, Mark - 0443 - MITLL</dc:creator>
  <cp:lastModifiedBy>Theophelakes, Kirsten - 0443 - MITLL</cp:lastModifiedBy>
  <cp:revision>38</cp:revision>
  <dcterms:created xsi:type="dcterms:W3CDTF">2019-11-13T19:07:27Z</dcterms:created>
  <dcterms:modified xsi:type="dcterms:W3CDTF">2019-12-17T20:54:01Z</dcterms:modified>
</cp:coreProperties>
</file>